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210 수퍼사이즈 Black Box" charset="1" panose="02020503020101020101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Montserrat Medium" charset="1" panose="000006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452" y="7894186"/>
            <a:ext cx="1613995" cy="1608126"/>
          </a:xfrm>
          <a:custGeom>
            <a:avLst/>
            <a:gdLst/>
            <a:ahLst/>
            <a:cxnLst/>
            <a:rect r="r" b="b" t="t" l="l"/>
            <a:pathLst>
              <a:path h="1608126" w="1613995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21">
            <a:off x="15951730" y="3341953"/>
            <a:ext cx="2094087" cy="1743327"/>
          </a:xfrm>
          <a:custGeom>
            <a:avLst/>
            <a:gdLst/>
            <a:ahLst/>
            <a:cxnLst/>
            <a:rect r="r" b="b" t="t" l="l"/>
            <a:pathLst>
              <a:path h="1743327" w="209408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3372" y="2896998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5008" y="7894186"/>
            <a:ext cx="1613995" cy="1608126"/>
          </a:xfrm>
          <a:custGeom>
            <a:avLst/>
            <a:gdLst/>
            <a:ahLst/>
            <a:cxnLst/>
            <a:rect r="r" b="b" t="t" l="l"/>
            <a:pathLst>
              <a:path h="1608126" w="1613995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0575" y="1381720"/>
            <a:ext cx="15766850" cy="283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R PROGRAMMING </a:t>
            </a:r>
          </a:p>
          <a:p>
            <a:pPr algn="ctr">
              <a:lnSpc>
                <a:spcPts val="1092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74506" y="5135339"/>
            <a:ext cx="7738988" cy="17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6357" spc="-4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ANALYSIS IN R PROGRAMMING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74506" y="7837237"/>
            <a:ext cx="7738988" cy="35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15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PRESENTED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4506" y="8294484"/>
            <a:ext cx="7738988" cy="104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SHAURYA KALRA-24215223</a:t>
            </a:r>
          </a:p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AVICHAL TRIVEDI-24215206</a:t>
            </a:r>
          </a:p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SHAYAN AZMI- 24215224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575" y="3351219"/>
            <a:ext cx="15766850" cy="14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ESE-3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429" y="1120421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2362" y="4879436"/>
            <a:ext cx="9945615" cy="4052838"/>
          </a:xfrm>
          <a:custGeom>
            <a:avLst/>
            <a:gdLst/>
            <a:ahLst/>
            <a:cxnLst/>
            <a:rect r="r" b="b" t="t" l="l"/>
            <a:pathLst>
              <a:path h="4052838" w="9945615">
                <a:moveTo>
                  <a:pt x="0" y="0"/>
                </a:moveTo>
                <a:lnTo>
                  <a:pt x="9945615" y="0"/>
                </a:lnTo>
                <a:lnTo>
                  <a:pt x="9945615" y="4052838"/>
                </a:lnTo>
                <a:lnTo>
                  <a:pt x="0" y="405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224178" y="3841921"/>
            <a:ext cx="4700716" cy="5830345"/>
          </a:xfrm>
          <a:custGeom>
            <a:avLst/>
            <a:gdLst/>
            <a:ahLst/>
            <a:cxnLst/>
            <a:rect r="r" b="b" t="t" l="l"/>
            <a:pathLst>
              <a:path h="5830345" w="4700716">
                <a:moveTo>
                  <a:pt x="0" y="0"/>
                </a:moveTo>
                <a:lnTo>
                  <a:pt x="4700715" y="0"/>
                </a:lnTo>
                <a:lnTo>
                  <a:pt x="4700715" y="5830345"/>
                </a:lnTo>
                <a:lnTo>
                  <a:pt x="0" y="583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3572" y="666667"/>
            <a:ext cx="5119097" cy="8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4726" y="1893062"/>
            <a:ext cx="14336790" cy="123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COUNTRIES PRODUCING NETFLIX CONTENT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32068" y="4172346"/>
            <a:ext cx="2626203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77800" y="3712711"/>
            <a:ext cx="993471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76455" y="-1098640"/>
            <a:ext cx="6662945" cy="12484281"/>
            <a:chOff x="0" y="0"/>
            <a:chExt cx="3388360" cy="634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52120" y="-452120"/>
              <a:ext cx="4292600" cy="7254240"/>
            </a:xfrm>
            <a:custGeom>
              <a:avLst/>
              <a:gdLst/>
              <a:ahLst/>
              <a:cxnLst/>
              <a:rect r="r" b="b" t="t" l="l"/>
              <a:pathLst>
                <a:path h="7254240" w="429260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55880" y="16510"/>
              <a:ext cx="3498850" cy="6314440"/>
            </a:xfrm>
            <a:custGeom>
              <a:avLst/>
              <a:gdLst/>
              <a:ahLst/>
              <a:cxnLst/>
              <a:rect r="r" b="b" t="t" l="l"/>
              <a:pathLst>
                <a:path h="6314440" w="349885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105236" t="0" r="-1052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69010" y="1304845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87726" y="4213606"/>
            <a:ext cx="9773503" cy="322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2299" spc="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project provides an in-depth exploration of Netflix's content over the years, identifying key trends and popular genres, while utilizing R programming for effective data analysis and visualization. The findings can serve as a reference for Netflix's content strategy and future content recommendations.</a:t>
            </a:r>
          </a:p>
          <a:p>
            <a:pPr algn="l">
              <a:lnSpc>
                <a:spcPts val="2564"/>
              </a:lnSpc>
            </a:pPr>
          </a:p>
          <a:p>
            <a:pPr algn="l">
              <a:lnSpc>
                <a:spcPts val="2564"/>
              </a:lnSpc>
            </a:pP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30607" y="2942234"/>
            <a:ext cx="6287742" cy="8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452" y="7894186"/>
            <a:ext cx="1613995" cy="1608126"/>
          </a:xfrm>
          <a:custGeom>
            <a:avLst/>
            <a:gdLst/>
            <a:ahLst/>
            <a:cxnLst/>
            <a:rect r="r" b="b" t="t" l="l"/>
            <a:pathLst>
              <a:path h="1608126" w="1613995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21">
            <a:off x="15951730" y="3341953"/>
            <a:ext cx="2094087" cy="1743327"/>
          </a:xfrm>
          <a:custGeom>
            <a:avLst/>
            <a:gdLst/>
            <a:ahLst/>
            <a:cxnLst/>
            <a:rect r="r" b="b" t="t" l="l"/>
            <a:pathLst>
              <a:path h="1743327" w="209408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3372" y="2896998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5008" y="7894186"/>
            <a:ext cx="1613995" cy="1608126"/>
          </a:xfrm>
          <a:custGeom>
            <a:avLst/>
            <a:gdLst/>
            <a:ahLst/>
            <a:cxnLst/>
            <a:rect r="r" b="b" t="t" l="l"/>
            <a:pathLst>
              <a:path h="1608126" w="1613995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21294" y="861359"/>
            <a:ext cx="7738988" cy="35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2198" y="2980811"/>
            <a:ext cx="14843604" cy="468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5"/>
              </a:lnSpc>
            </a:pPr>
            <a:r>
              <a:rPr lang="en-US" sz="18177" spc="-63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739" y="551171"/>
            <a:ext cx="9905118" cy="111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2"/>
              </a:lnSpc>
            </a:pPr>
            <a:r>
              <a:rPr lang="en-US" sz="8457" spc="-29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INTRODUCTION </a:t>
            </a:r>
          </a:p>
        </p:txBody>
      </p:sp>
      <p:sp>
        <p:nvSpPr>
          <p:cNvPr name="AutoShape 4" id="4"/>
          <p:cNvSpPr/>
          <p:nvPr/>
        </p:nvSpPr>
        <p:spPr>
          <a:xfrm>
            <a:off x="-1088227" y="1857540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49711" y="4008639"/>
            <a:ext cx="502056" cy="502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11" y="2301175"/>
            <a:ext cx="502056" cy="5020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9711" y="6851180"/>
            <a:ext cx="502056" cy="5020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205925"/>
            <a:ext cx="16587913" cy="796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2895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expl</a:t>
            </a: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ore and analyze Netflix's content catalog to discover patterns in content type, genres, release trends, and regional distribution.</a:t>
            </a:r>
          </a:p>
          <a:p>
            <a:pPr algn="l">
              <a:lnSpc>
                <a:spcPts val="4517"/>
              </a:lnSpc>
            </a:pPr>
            <a:r>
              <a:rPr lang="en-US" sz="289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89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Overview: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Name: Netflix Movies and TV Shows Dataset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Kaggle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Records: ~8,800+ titles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Attributes: Type, Title, Country, Release Year, Rating, Duration, Genre</a:t>
            </a:r>
          </a:p>
          <a:p>
            <a:pPr algn="l">
              <a:lnSpc>
                <a:spcPts val="4517"/>
              </a:lnSpc>
            </a:pPr>
            <a:r>
              <a:rPr lang="en-US" sz="2895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Questions Addressed: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the distribution between Movies and TV Shows?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genres and countries dominate?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has Netflix’s content evolved over time?</a:t>
            </a:r>
          </a:p>
          <a:p>
            <a:pPr algn="l" marL="625167" indent="-312583" lvl="1">
              <a:lnSpc>
                <a:spcPts val="4517"/>
              </a:lnSpc>
              <a:buFont typeface="Arial"/>
              <a:buChar char="•"/>
            </a:pPr>
            <a:r>
              <a:rPr lang="en-US" b="true" sz="28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typical durations for movies?</a:t>
            </a:r>
          </a:p>
          <a:p>
            <a:pPr algn="l">
              <a:lnSpc>
                <a:spcPts val="451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675" y="2344868"/>
            <a:ext cx="9905839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500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AND LANGUAGES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675" y="3014061"/>
            <a:ext cx="8396630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Programming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RStudio (IDE)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CSV File Handling</a:t>
            </a:r>
          </a:p>
          <a:p>
            <a:pPr algn="l" marL="0" indent="0" lvl="0">
              <a:lnSpc>
                <a:spcPts val="2834"/>
              </a:lnSpc>
              <a:spcBef>
                <a:spcPct val="0"/>
              </a:spcBef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72413" y="1378507"/>
            <a:ext cx="9258422" cy="86459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8548" y="344102"/>
            <a:ext cx="12654254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TOOLS AND 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675" y="4386325"/>
            <a:ext cx="8658258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500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R - PACKAGES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675" y="7432998"/>
            <a:ext cx="8658258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500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TECHNIQUES APPLIED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675" y="5069557"/>
            <a:ext cx="8944325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dplyr – Data manipulation (filtering, summarizing, grouping)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ggplo</a:t>
            </a: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t2 – Data visualization (bar charts, histograms, line plots)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readr – Reading </a:t>
            </a: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CSV files efficiently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tidyr – Text data cleaning (splitting multi-genre rows)</a:t>
            </a:r>
          </a:p>
          <a:p>
            <a:pPr algn="l" marL="0" indent="0" lvl="0">
              <a:lnSpc>
                <a:spcPts val="283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9675" y="8183880"/>
            <a:ext cx="8396630" cy="210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 Trend Analysis (year-wise)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Genre &amp; </a:t>
            </a: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Country Frequency Analysis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Distribution</a:t>
            </a:r>
          </a:p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 R Functions for Statistical Insights</a:t>
            </a:r>
          </a:p>
          <a:p>
            <a:pPr algn="l" marL="0" indent="0" lvl="0">
              <a:lnSpc>
                <a:spcPts val="28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8662" y="3065242"/>
            <a:ext cx="7391699" cy="6677950"/>
          </a:xfrm>
          <a:custGeom>
            <a:avLst/>
            <a:gdLst/>
            <a:ahLst/>
            <a:cxnLst/>
            <a:rect r="r" b="b" t="t" l="l"/>
            <a:pathLst>
              <a:path h="6677950" w="7391699">
                <a:moveTo>
                  <a:pt x="0" y="0"/>
                </a:moveTo>
                <a:lnTo>
                  <a:pt x="7391700" y="0"/>
                </a:lnTo>
                <a:lnTo>
                  <a:pt x="7391700" y="6677950"/>
                </a:lnTo>
                <a:lnTo>
                  <a:pt x="0" y="6677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84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3226" y="2913716"/>
            <a:ext cx="10033839" cy="6981004"/>
            <a:chOff x="0" y="0"/>
            <a:chExt cx="3358910" cy="2336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58910" cy="2336948"/>
            </a:xfrm>
            <a:custGeom>
              <a:avLst/>
              <a:gdLst/>
              <a:ahLst/>
              <a:cxnLst/>
              <a:rect r="r" b="b" t="t" l="l"/>
              <a:pathLst>
                <a:path h="2336948" w="3358910">
                  <a:moveTo>
                    <a:pt x="40122" y="0"/>
                  </a:moveTo>
                  <a:lnTo>
                    <a:pt x="3318788" y="0"/>
                  </a:lnTo>
                  <a:cubicBezTo>
                    <a:pt x="3329429" y="0"/>
                    <a:pt x="3339634" y="4227"/>
                    <a:pt x="3347158" y="11752"/>
                  </a:cubicBezTo>
                  <a:cubicBezTo>
                    <a:pt x="3354683" y="19276"/>
                    <a:pt x="3358910" y="29481"/>
                    <a:pt x="3358910" y="40122"/>
                  </a:cubicBezTo>
                  <a:lnTo>
                    <a:pt x="3358910" y="2296826"/>
                  </a:lnTo>
                  <a:cubicBezTo>
                    <a:pt x="3358910" y="2307467"/>
                    <a:pt x="3354683" y="2317672"/>
                    <a:pt x="3347158" y="2325197"/>
                  </a:cubicBezTo>
                  <a:cubicBezTo>
                    <a:pt x="3339634" y="2332721"/>
                    <a:pt x="3329429" y="2336948"/>
                    <a:pt x="3318788" y="2336948"/>
                  </a:cubicBezTo>
                  <a:lnTo>
                    <a:pt x="40122" y="2336948"/>
                  </a:lnTo>
                  <a:cubicBezTo>
                    <a:pt x="29481" y="2336948"/>
                    <a:pt x="19276" y="2332721"/>
                    <a:pt x="11752" y="2325197"/>
                  </a:cubicBezTo>
                  <a:cubicBezTo>
                    <a:pt x="4227" y="2317672"/>
                    <a:pt x="0" y="2307467"/>
                    <a:pt x="0" y="2296826"/>
                  </a:cubicBezTo>
                  <a:lnTo>
                    <a:pt x="0" y="40122"/>
                  </a:lnTo>
                  <a:cubicBezTo>
                    <a:pt x="0" y="29481"/>
                    <a:pt x="4227" y="19276"/>
                    <a:pt x="11752" y="11752"/>
                  </a:cubicBezTo>
                  <a:cubicBezTo>
                    <a:pt x="19276" y="4227"/>
                    <a:pt x="29481" y="0"/>
                    <a:pt x="40122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3358910" cy="2251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7416" y="3260944"/>
            <a:ext cx="9515268" cy="633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Overview: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dataset contains </a:t>
            </a: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detailed information about the movies and TV shows available on Netflix. It is used to analyze trends, content distribution, and other key insights related to Netflix’s offerings.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key columns of the dataset is provided on the right as a table.</a:t>
            </a:r>
          </a:p>
          <a:p>
            <a:pPr algn="just">
              <a:lnSpc>
                <a:spcPts val="1296"/>
              </a:lnSpc>
            </a:pPr>
          </a:p>
          <a:p>
            <a:pPr algn="just">
              <a:lnSpc>
                <a:spcPts val="3306"/>
              </a:lnSpc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Usage:</a:t>
            </a:r>
          </a:p>
          <a:p>
            <a:pPr algn="just" marL="509984" indent="-254992" lvl="1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Analysis: Understanding the distribution of movies vs TV shows, identifying top genres, and tracking content over time.</a:t>
            </a:r>
          </a:p>
          <a:p>
            <a:pPr algn="just" marL="509984" indent="-254992" lvl="1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Geographic Insights: Analyzing the country of origin for Netflix’s content.</a:t>
            </a:r>
          </a:p>
          <a:p>
            <a:pPr algn="just" marL="509984" indent="-254992" lvl="1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Viewer Trends: Investigating content ratings, release trends, and genre popularity.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226" y="448346"/>
            <a:ext cx="9699458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DATASET EXPLANATION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246163" y="-3037335"/>
            <a:ext cx="7840417" cy="14690497"/>
            <a:chOff x="0" y="0"/>
            <a:chExt cx="3388360" cy="6348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52120" y="-452120"/>
              <a:ext cx="4292600" cy="7254240"/>
            </a:xfrm>
            <a:custGeom>
              <a:avLst/>
              <a:gdLst/>
              <a:ahLst/>
              <a:cxnLst/>
              <a:rect r="r" b="b" t="t" l="l"/>
              <a:pathLst>
                <a:path h="7254240" w="429260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55880" y="16510"/>
              <a:ext cx="3498850" cy="6314440"/>
            </a:xfrm>
            <a:custGeom>
              <a:avLst/>
              <a:gdLst/>
              <a:ahLst/>
              <a:cxnLst/>
              <a:rect r="r" b="b" t="t" l="l"/>
              <a:pathLst>
                <a:path h="6314440" w="349885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20584" t="0" r="-2058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732627"/>
            <a:ext cx="97735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550591" y="3557252"/>
            <a:ext cx="9092682" cy="5701048"/>
            <a:chOff x="0" y="0"/>
            <a:chExt cx="3043850" cy="19084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3850" cy="1908473"/>
            </a:xfrm>
            <a:custGeom>
              <a:avLst/>
              <a:gdLst/>
              <a:ahLst/>
              <a:cxnLst/>
              <a:rect r="r" b="b" t="t" l="l"/>
              <a:pathLst>
                <a:path h="1908473" w="3043850">
                  <a:moveTo>
                    <a:pt x="44275" y="0"/>
                  </a:moveTo>
                  <a:lnTo>
                    <a:pt x="2999575" y="0"/>
                  </a:lnTo>
                  <a:cubicBezTo>
                    <a:pt x="3024027" y="0"/>
                    <a:pt x="3043850" y="19823"/>
                    <a:pt x="3043850" y="44275"/>
                  </a:cubicBezTo>
                  <a:lnTo>
                    <a:pt x="3043850" y="1864197"/>
                  </a:lnTo>
                  <a:cubicBezTo>
                    <a:pt x="3043850" y="1888650"/>
                    <a:pt x="3024027" y="1908473"/>
                    <a:pt x="2999575" y="1908473"/>
                  </a:cubicBezTo>
                  <a:lnTo>
                    <a:pt x="44275" y="1908473"/>
                  </a:lnTo>
                  <a:cubicBezTo>
                    <a:pt x="19823" y="1908473"/>
                    <a:pt x="0" y="1888650"/>
                    <a:pt x="0" y="1864197"/>
                  </a:cubicBezTo>
                  <a:lnTo>
                    <a:pt x="0" y="44275"/>
                  </a:lnTo>
                  <a:cubicBezTo>
                    <a:pt x="0" y="19823"/>
                    <a:pt x="19823" y="0"/>
                    <a:pt x="4427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3043850" cy="1822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0591" y="1162050"/>
            <a:ext cx="9773503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PROBLEM</a:t>
            </a:r>
          </a:p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19952"/>
            <a:ext cx="81084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the rapi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expansion of digital streaming platforms, understanding content trends, viewer preferences, and content diversity has become crucial for providers like Netflix. This project aims to</a:t>
            </a: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analyze the Netflix Movies and TV Shows dataset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</a:t>
            </a: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uncover patterns in content type distribution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release trends over the years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popular genres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content-producing countries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The goal is to gain actionable insights into how Netflix's content has evolved and to identify factors that influence its content strategy.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84420" y="747955"/>
            <a:ext cx="3919160" cy="99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2"/>
              </a:lnSpc>
            </a:pPr>
            <a:r>
              <a:rPr lang="en-US" sz="7457" spc="-261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STEPS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3245" y="1978025"/>
            <a:ext cx="8830755" cy="866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 Loading: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Imported Netflix dataset using read_csv() for initial inspection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Cleaning: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missing values in critical columns (e.g., type, release_year, duration).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filter() and mutate() for preprocessing.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(EDA):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Type Distribution: Movies vs. TV Shows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 Year Trend: Titles added over time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10 Genres: Extracted using separate_rows() and grouped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Producing Countries: Most frequent content origins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Analysis: Histogram of movie lengths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3397" y="2409190"/>
            <a:ext cx="7704214" cy="6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Created meaningful plots using ggplot2 including: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 Charts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Histograms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 &amp; Interpretation: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Interpreted findings to understand Netflix’s content trends and strategy.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User-Defined Function:</a:t>
            </a:r>
          </a:p>
          <a:p>
            <a:pPr algn="l" marL="572134" indent="-286067" lvl="1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Calculated average number of releases per year using a custom R function.</a:t>
            </a:r>
          </a:p>
          <a:p>
            <a:pPr algn="l">
              <a:lnSpc>
                <a:spcPts val="37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3245" y="2460"/>
            <a:ext cx="2322118" cy="17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6505" y="414580"/>
            <a:ext cx="2322118" cy="354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🧹 </a:t>
            </a:r>
          </a:p>
          <a:p>
            <a:pPr algn="l">
              <a:lnSpc>
                <a:spcPts val="144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28623" y="64530"/>
            <a:ext cx="2322118" cy="17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🔍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5748" y="545710"/>
            <a:ext cx="2322118" cy="17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📊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51510" y="64530"/>
            <a:ext cx="2322118" cy="17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98241" y="776130"/>
            <a:ext cx="2322118" cy="17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🧮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429" y="1120421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895" y="5364011"/>
            <a:ext cx="9502016" cy="3052523"/>
          </a:xfrm>
          <a:custGeom>
            <a:avLst/>
            <a:gdLst/>
            <a:ahLst/>
            <a:cxnLst/>
            <a:rect r="r" b="b" t="t" l="l"/>
            <a:pathLst>
              <a:path h="3052523" w="9502016">
                <a:moveTo>
                  <a:pt x="0" y="0"/>
                </a:moveTo>
                <a:lnTo>
                  <a:pt x="9502016" y="0"/>
                </a:lnTo>
                <a:lnTo>
                  <a:pt x="9502016" y="3052522"/>
                </a:lnTo>
                <a:lnTo>
                  <a:pt x="0" y="305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481377" y="4259509"/>
            <a:ext cx="4186316" cy="5192330"/>
          </a:xfrm>
          <a:custGeom>
            <a:avLst/>
            <a:gdLst/>
            <a:ahLst/>
            <a:cxnLst/>
            <a:rect r="r" b="b" t="t" l="l"/>
            <a:pathLst>
              <a:path h="5192330" w="4186316">
                <a:moveTo>
                  <a:pt x="0" y="0"/>
                </a:moveTo>
                <a:lnTo>
                  <a:pt x="4186317" y="0"/>
                </a:lnTo>
                <a:lnTo>
                  <a:pt x="4186317" y="5192330"/>
                </a:lnTo>
                <a:lnTo>
                  <a:pt x="0" y="5192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3572" y="666667"/>
            <a:ext cx="5119097" cy="8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4726" y="1893062"/>
            <a:ext cx="14336790" cy="123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IS THE CONTENT TYPE DISTRIBUTION ON NETFLIX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4732" y="4585701"/>
            <a:ext cx="2626203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77800" y="3712711"/>
            <a:ext cx="993471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429" y="1120421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3121" y="4141582"/>
            <a:ext cx="8717556" cy="5829866"/>
          </a:xfrm>
          <a:custGeom>
            <a:avLst/>
            <a:gdLst/>
            <a:ahLst/>
            <a:cxnLst/>
            <a:rect r="r" b="b" t="t" l="l"/>
            <a:pathLst>
              <a:path h="5829866" w="871755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649" y="5143500"/>
            <a:ext cx="8610351" cy="2924201"/>
          </a:xfrm>
          <a:custGeom>
            <a:avLst/>
            <a:gdLst/>
            <a:ahLst/>
            <a:cxnLst/>
            <a:rect r="r" b="b" t="t" l="l"/>
            <a:pathLst>
              <a:path h="2924201" w="8610351">
                <a:moveTo>
                  <a:pt x="0" y="0"/>
                </a:moveTo>
                <a:lnTo>
                  <a:pt x="8610351" y="0"/>
                </a:lnTo>
                <a:lnTo>
                  <a:pt x="8610351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2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3572" y="666667"/>
            <a:ext cx="5119097" cy="8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4726" y="1893062"/>
            <a:ext cx="14336790" cy="123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NETFLEX RELEASE TRENDS OVER YEARS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16620" y="3548551"/>
            <a:ext cx="2626203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5163" y="3548551"/>
            <a:ext cx="993471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256" y="1225033"/>
            <a:ext cx="1179078" cy="2475754"/>
          </a:xfrm>
          <a:custGeom>
            <a:avLst/>
            <a:gdLst/>
            <a:ahLst/>
            <a:cxnLst/>
            <a:rect r="r" b="b" t="t" l="l"/>
            <a:pathLst>
              <a:path h="2475754" w="1179078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160" y="4940382"/>
            <a:ext cx="9248136" cy="3634554"/>
          </a:xfrm>
          <a:custGeom>
            <a:avLst/>
            <a:gdLst/>
            <a:ahLst/>
            <a:cxnLst/>
            <a:rect r="r" b="b" t="t" l="l"/>
            <a:pathLst>
              <a:path h="3634554" w="9248136">
                <a:moveTo>
                  <a:pt x="0" y="0"/>
                </a:moveTo>
                <a:lnTo>
                  <a:pt x="9248136" y="0"/>
                </a:lnTo>
                <a:lnTo>
                  <a:pt x="9248136" y="3634555"/>
                </a:lnTo>
                <a:lnTo>
                  <a:pt x="0" y="363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8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810036" y="3401073"/>
            <a:ext cx="4618882" cy="5728846"/>
          </a:xfrm>
          <a:custGeom>
            <a:avLst/>
            <a:gdLst/>
            <a:ahLst/>
            <a:cxnLst/>
            <a:rect r="r" b="b" t="t" l="l"/>
            <a:pathLst>
              <a:path h="5728846" w="4618882">
                <a:moveTo>
                  <a:pt x="0" y="0"/>
                </a:moveTo>
                <a:lnTo>
                  <a:pt x="4618882" y="0"/>
                </a:lnTo>
                <a:lnTo>
                  <a:pt x="4618882" y="5728846"/>
                </a:lnTo>
                <a:lnTo>
                  <a:pt x="0" y="572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3572" y="1143000"/>
            <a:ext cx="5119097" cy="83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3228" y="2121605"/>
            <a:ext cx="8259785" cy="61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GENRES</a:t>
            </a: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0127" y="4131649"/>
            <a:ext cx="2626203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02035" y="3279633"/>
            <a:ext cx="993471" cy="42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DAGlX4vM-9A</dc:identifier>
  <dcterms:modified xsi:type="dcterms:W3CDTF">2011-08-01T06:04:30Z</dcterms:modified>
  <cp:revision>1</cp:revision>
  <dc:title>Red and Black Modern Black Friday Presentation</dc:title>
</cp:coreProperties>
</file>